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4" r:id="rId3"/>
    <p:sldId id="263" r:id="rId4"/>
    <p:sldId id="266" r:id="rId5"/>
    <p:sldId id="267" r:id="rId6"/>
    <p:sldId id="269" r:id="rId7"/>
    <p:sldId id="268" r:id="rId8"/>
    <p:sldId id="271" r:id="rId9"/>
    <p:sldId id="272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olnar\Desktop\Elmaradott_telep&#252;l&#233;sek_alap_1_nem%20j&#243;v&#225;hagyottak%20kiv&#233;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>
        <c:manualLayout>
          <c:layoutTarget val="inner"/>
          <c:xMode val="edge"/>
          <c:yMode val="edge"/>
          <c:x val="6.2666588898609904E-2"/>
          <c:y val="0.10172292991518871"/>
          <c:w val="0.57313518032468169"/>
          <c:h val="0.74041379493262038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Val val="1"/>
            <c:showLeaderLines val="1"/>
          </c:dLbls>
          <c:cat>
            <c:strRef>
              <c:f>Summa!$A$756:$A$761</c:f>
              <c:strCache>
                <c:ptCount val="6"/>
                <c:pt idx="0">
                  <c:v>Hátrányos helyzetű kistérségben lévő települések: 157</c:v>
                </c:pt>
                <c:pt idx="1">
                  <c:v>Leghátrányosabb helyzetű kistérségben lévő települések: 59</c:v>
                </c:pt>
                <c:pt idx="2">
                  <c:v>Komplex programmal segítendő leghátrányosabb helyzetű kistérségben lévő települések: 96</c:v>
                </c:pt>
                <c:pt idx="3">
                  <c:v>Átmenetileg kedvezményezett kistérségben lévő települések: 53</c:v>
                </c:pt>
                <c:pt idx="4">
                  <c:v>Természeti vagy civilizációs katasztrófával sújtott kedvezményezett kistérségben lévő település: 1</c:v>
                </c:pt>
                <c:pt idx="5">
                  <c:v>Nem kedvezményezett kistérségben lévő tepelülések: 362</c:v>
                </c:pt>
              </c:strCache>
            </c:strRef>
          </c:cat>
          <c:val>
            <c:numRef>
              <c:f>Summa!$B$756:$B$761</c:f>
              <c:numCache>
                <c:formatCode>0.00%</c:formatCode>
                <c:ptCount val="6"/>
                <c:pt idx="0">
                  <c:v>0.21565934065934073</c:v>
                </c:pt>
                <c:pt idx="1">
                  <c:v>8.1043956043956034E-2</c:v>
                </c:pt>
                <c:pt idx="2">
                  <c:v>0.13186813186813193</c:v>
                </c:pt>
                <c:pt idx="3">
                  <c:v>7.2802197802197835E-2</c:v>
                </c:pt>
                <c:pt idx="4">
                  <c:v>1.373626373626374E-3</c:v>
                </c:pt>
                <c:pt idx="5">
                  <c:v>0.49725274725274737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200" b="1"/>
          </a:pPr>
          <a:endParaRPr lang="hu-H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2A588-5536-4801-9974-39BD0540545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43A0C-6250-4E4D-8368-5F7FBCFD215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4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E2272-BE11-44B3-A3AF-CBACF9AB8FC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8B01E-1758-463D-8624-83527B1D54C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2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2E152-AA8A-4739-B9B8-DD4A583BCB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044C7-E05A-4264-AD85-BCE9043671A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5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2A588-5536-4801-9974-39BD0540545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43A0C-6250-4E4D-8368-5F7FBCFD215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4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2C44D8-F234-44C3-9A2F-441FF584447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D693-1DF0-4596-97EE-5987B9340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23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3F563-DD2D-4AFC-AE5B-6420EEC9EAE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8FA1E-639C-4F7E-A8B5-2728F0796B4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2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49D1E3-0A45-4A42-8F13-56DB823A68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1D37D-1A22-4302-B5DE-D2718234542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71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7516E-3B2D-4882-884F-05CB94A6B3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EA17B-D30D-430C-ABCB-760ACB9242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5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EADE70-A22A-409F-AF19-E8067BA118C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42776-2B60-4EA9-A7D1-5945D4808C7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59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23B90-FA29-4E79-A4BE-C4D24B4BEF0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1441-07B0-42D9-B807-EA84EF085F3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30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A9A76-9AFF-448B-B8AF-F1EF0399597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ABEC-DF2C-45A9-9234-D4658EDAB14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0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2C44D8-F234-44C3-9A2F-441FF584447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D693-1DF0-4596-97EE-5987B9340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23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D2E3B-9E1F-47E8-86D7-BB15F0EC9FB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10048-4875-467A-A85F-DDC23303619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18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E2272-BE11-44B3-A3AF-CBACF9AB8FC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8B01E-1758-463D-8624-83527B1D54C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2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2E152-AA8A-4739-B9B8-DD4A583BCB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044C7-E05A-4264-AD85-BCE9043671A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5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3F563-DD2D-4AFC-AE5B-6420EEC9EAE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8FA1E-639C-4F7E-A8B5-2728F0796B4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2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49D1E3-0A45-4A42-8F13-56DB823A68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1D37D-1A22-4302-B5DE-D2718234542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71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7516E-3B2D-4882-884F-05CB94A6B3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EA17B-D30D-430C-ABCB-760ACB9242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5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EADE70-A22A-409F-AF19-E8067BA118C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42776-2B60-4EA9-A7D1-5945D4808C7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59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23B90-FA29-4E79-A4BE-C4D24B4BEF0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1441-07B0-42D9-B807-EA84EF085F3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30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A9A76-9AFF-448B-B8AF-F1EF0399597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ABEC-DF2C-45A9-9234-D4658EDAB14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0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D2E3B-9E1F-47E8-86D7-BB15F0EC9FB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10048-4875-467A-A85F-DDC23303619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18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2C56CA-C017-4D64-A557-7255CA0F594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478C53-5EE4-46EC-B08D-A82ECC55D3D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2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2C56CA-C017-4D64-A557-7255CA0F594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2013.01.15.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478C53-5EE4-46EC-B08D-A82ECC55D3D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2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artalom helye 2"/>
          <p:cNvSpPr>
            <a:spLocks noGrp="1"/>
          </p:cNvSpPr>
          <p:nvPr>
            <p:ph idx="4294967295"/>
          </p:nvPr>
        </p:nvSpPr>
        <p:spPr>
          <a:xfrm>
            <a:off x="914400" y="1341438"/>
            <a:ext cx="8229600" cy="48133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hu-HU" sz="2400" b="1" dirty="0" smtClean="0">
              <a:solidFill>
                <a:srgbClr val="333300"/>
              </a:solidFill>
              <a:latin typeface="Gill Sans MT" pitchFamily="34" charset="-18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hu-HU" sz="2400" b="1" dirty="0" smtClean="0">
              <a:solidFill>
                <a:srgbClr val="333300"/>
              </a:solidFill>
              <a:latin typeface="Gill Sans MT" pitchFamily="34" charset="-18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hu-HU" sz="2400" b="1" dirty="0" smtClean="0">
              <a:latin typeface="Gill Sans MT" pitchFamily="34" charset="-18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hu-HU" sz="2800" b="1" dirty="0" smtClean="0">
                <a:latin typeface="Gill Sans MT" pitchFamily="34" charset="-18"/>
                <a:cs typeface="Arial" charset="0"/>
              </a:rPr>
              <a:t>A TAO támogatási rendszer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hu-HU" sz="2800" b="1" dirty="0" smtClean="0">
                <a:latin typeface="Gill Sans MT" pitchFamily="34" charset="-18"/>
                <a:cs typeface="Arial" charset="0"/>
              </a:rPr>
              <a:t>tapasztalatai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hu-HU" sz="2400" b="1" dirty="0" smtClean="0">
              <a:latin typeface="Gill Sans MT" pitchFamily="34" charset="-18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hu-HU" sz="2400" b="1" dirty="0" smtClean="0">
                <a:latin typeface="Gill Sans MT" pitchFamily="34" charset="-18"/>
                <a:cs typeface="Arial" charset="0"/>
              </a:rPr>
              <a:t>Magyar Labdarúgás Fóruma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hu-HU" sz="2400" b="1" dirty="0" smtClean="0">
                <a:latin typeface="Gill Sans MT" pitchFamily="34" charset="-18"/>
                <a:cs typeface="Arial" charset="0"/>
              </a:rPr>
              <a:t>Budapest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hu-HU" sz="2400" b="1" dirty="0" smtClean="0">
              <a:latin typeface="Gill Sans MT" pitchFamily="34" charset="-18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hu-HU" sz="2400" b="1" dirty="0" smtClean="0">
                <a:latin typeface="Gill Sans MT" pitchFamily="34" charset="-18"/>
                <a:cs typeface="Arial" charset="0"/>
              </a:rPr>
              <a:t>2013. </a:t>
            </a:r>
            <a:r>
              <a:rPr lang="hu-HU" sz="2400" b="1" dirty="0">
                <a:latin typeface="Gill Sans MT" pitchFamily="34" charset="-18"/>
                <a:cs typeface="Arial" charset="0"/>
              </a:rPr>
              <a:t>j</a:t>
            </a:r>
            <a:r>
              <a:rPr lang="hu-HU" sz="2400" b="1" dirty="0" smtClean="0">
                <a:latin typeface="Gill Sans MT" pitchFamily="34" charset="-18"/>
                <a:cs typeface="Arial" charset="0"/>
              </a:rPr>
              <a:t>anuár 16.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hu-HU" sz="2400" b="1" dirty="0" smtClean="0">
              <a:latin typeface="Gill Sans MT" pitchFamily="34" charset="-18"/>
              <a:cs typeface="Arial" charset="0"/>
            </a:endParaRPr>
          </a:p>
        </p:txBody>
      </p:sp>
      <p:pic>
        <p:nvPicPr>
          <p:cNvPr id="20" name="Picture 2" descr="C:\Documents and Settings\rozsa.norbert\Asztal\Prezi alapok, logok, NEFMI, MOB\Sportolonemzetlogo vag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7" y="697085"/>
            <a:ext cx="1310525" cy="1298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Picture 2" descr="C:\Documents and Settings\rozsa.norbert\Asztal\Prezi alapok, logok, NEFMI, MOB\Sportolonemzetlogo vag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2878" y="701615"/>
            <a:ext cx="1384227" cy="1373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6595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2410514"/>
              </p:ext>
            </p:extLst>
          </p:nvPr>
        </p:nvGraphicFramePr>
        <p:xfrm>
          <a:off x="251520" y="1"/>
          <a:ext cx="8640958" cy="5877269"/>
        </p:xfrm>
        <a:graphic>
          <a:graphicData uri="http://schemas.openxmlformats.org/drawingml/2006/table">
            <a:tbl>
              <a:tblPr/>
              <a:tblGrid>
                <a:gridCol w="720080"/>
                <a:gridCol w="1131554"/>
                <a:gridCol w="1131554"/>
                <a:gridCol w="1131554"/>
                <a:gridCol w="1131554"/>
                <a:gridCol w="1131554"/>
                <a:gridCol w="1131554"/>
                <a:gridCol w="1131554"/>
              </a:tblGrid>
              <a:tr h="130638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2011/2012-es támogatási időszakban beérkezett szövetségi + sportszervezeti igény, valamint jóváhagyott és kiállított támogatási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igazolások aránya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7" marR="6797" marT="67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529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97" marR="6797" marT="6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Jégkorong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7" marR="6797" marT="6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Kézilabda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7" marR="6797" marT="6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Kosárlabda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7" marR="6797" marT="6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Labdarúgás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7" marR="6797" marT="6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Vízilabda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7" marR="6797" marT="6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</a:t>
                      </a:r>
                    </a:p>
                  </a:txBody>
                  <a:tcPr marL="6797" marR="6797" marT="6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6797" marR="6797" marT="6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298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Igényelt</a:t>
                      </a: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tám.</a:t>
                      </a: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11/12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11,8Mrd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(11 879 648 649 Ft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12,1Mrd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(12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150 799 404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6,5Mrd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(6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576 364 969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38,7Mrd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(38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757 327 915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24,8Mrd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(24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898 008 012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597M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(597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067 476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94,8Mrd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(94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859 216 425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298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Jóváhagyott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tám.</a:t>
                      </a: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11/12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2,4Mrd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(2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476 626 418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7,9Mrd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(7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984 453 257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4,2Mrd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(4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224 033 431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27,4Mrd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(27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410 697 809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2,6Mrd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(2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670 990 121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121,6M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(121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652 757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44,8Mrd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(44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888 453 793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298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Kiállított</a:t>
                      </a: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TIG</a:t>
                      </a: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11/12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2,3Mrd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(2</a:t>
                      </a:r>
                      <a:r>
                        <a:rPr lang="hu-H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398</a:t>
                      </a:r>
                      <a:r>
                        <a:rPr lang="hu-H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926 497 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5,9Mrd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(5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935 534 131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3,2Mrd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(3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294 333 501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19,5Mrd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(19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526 806 046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2,2Mrd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(2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235 999 407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121,6M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(121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652 757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33,5Mrd</a:t>
                      </a:r>
                    </a:p>
                    <a:p>
                      <a:pPr algn="ctr" fontAlgn="b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(33 </a:t>
                      </a:r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513 252 339 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Ft)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298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Jóváhagyott támogatás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Igényelt</a:t>
                      </a: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tám. </a:t>
                      </a:r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20,85%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65,71%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64,23%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70,72%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10,73%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20,38%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sng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47,32%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5298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Jóváhagyott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Kiállított </a:t>
                      </a:r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96,86%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74,34%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77,99%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71,24%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83,71%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100,00%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sng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74,66%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5298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Kiállított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TIG/</a:t>
                      </a: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Igényelt</a:t>
                      </a: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tám. </a:t>
                      </a:r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20,19%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48,85%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50,09%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50,38%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8,98%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20,38%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sng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35,33%</a:t>
                      </a:r>
                    </a:p>
                  </a:txBody>
                  <a:tcPr marL="6797" marR="6797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52736"/>
            <a:ext cx="431014" cy="5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0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60649"/>
            <a:ext cx="76413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2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6632"/>
            <a:ext cx="782769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9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115442098"/>
              </p:ext>
            </p:extLst>
          </p:nvPr>
        </p:nvGraphicFramePr>
        <p:xfrm>
          <a:off x="971600" y="1268760"/>
          <a:ext cx="7201168" cy="560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877272"/>
            <a:ext cx="576064" cy="73582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07504" y="76470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hu-HU" b="1" dirty="0" smtClean="0"/>
              <a:t>Társadalmi-gazdasági </a:t>
            </a:r>
            <a:r>
              <a:rPr lang="hu-HU" b="1" dirty="0"/>
              <a:t>és infrastrukturális </a:t>
            </a:r>
            <a:r>
              <a:rPr lang="hu-HU" b="1" dirty="0" smtClean="0"/>
              <a:t>szempontok szerint történő kistérségi besorolás</a:t>
            </a:r>
            <a:r>
              <a:rPr lang="hu-HU" b="1" dirty="0" smtClean="0">
                <a:solidFill>
                  <a:srgbClr val="000000"/>
                </a:solidFill>
              </a:rPr>
              <a:t> az érintett települések (728 db) száma alapján</a:t>
            </a:r>
            <a:endParaRPr lang="hu-H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2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7848872" cy="59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9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771800" y="620688"/>
            <a:ext cx="2880693" cy="646331"/>
          </a:xfrm>
          <a:prstGeom prst="rect">
            <a:avLst/>
          </a:prstGeom>
          <a:solidFill>
            <a:srgbClr val="FF9900"/>
          </a:solidFill>
          <a:ln w="317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anchor="b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b="1" dirty="0" smtClean="0">
                <a:solidFill>
                  <a:schemeClr val="tx2"/>
                </a:solidFill>
                <a:latin typeface="Calibri" pitchFamily="34" charset="0"/>
                <a:cs typeface="+mn-cs"/>
              </a:rPr>
              <a:t>A látvány-csapatsportágak finanszírozási rendszere</a:t>
            </a:r>
            <a:endParaRPr lang="hu-HU" b="1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211960" y="2348880"/>
            <a:ext cx="2376264" cy="923330"/>
          </a:xfrm>
          <a:prstGeom prst="rect">
            <a:avLst/>
          </a:prstGeom>
          <a:solidFill>
            <a:srgbClr val="009900"/>
          </a:solidFill>
          <a:ln w="317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anchor="b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Létszámnövekedés (átlagosan 129%-os növekedés)</a:t>
            </a:r>
            <a:endParaRPr lang="hu-HU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804248" y="2420888"/>
            <a:ext cx="2158331" cy="369332"/>
          </a:xfrm>
          <a:prstGeom prst="rect">
            <a:avLst/>
          </a:prstGeom>
          <a:solidFill>
            <a:srgbClr val="009900"/>
          </a:solidFill>
          <a:ln w="317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anchor="b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Tagdíjnövekedés</a:t>
            </a:r>
            <a:endParaRPr lang="hu-HU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211960" y="3645024"/>
            <a:ext cx="2374355" cy="1200329"/>
          </a:xfrm>
          <a:prstGeom prst="rect">
            <a:avLst/>
          </a:prstGeom>
          <a:solidFill>
            <a:srgbClr val="009900"/>
          </a:solidFill>
          <a:ln w="317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anchor="b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Amatőr versenyeztetési költségek </a:t>
            </a:r>
            <a:r>
              <a:rPr lang="hu-HU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csökkentése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hu-HU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(több mint 3 Mrd Ft)</a:t>
            </a:r>
            <a:endParaRPr lang="hu-HU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3059832" y="1412776"/>
            <a:ext cx="237648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54000" rIns="54000">
            <a:spAutoFit/>
          </a:bodyPr>
          <a:lstStyle/>
          <a:p>
            <a:pPr algn="ctr">
              <a:defRPr/>
            </a:pPr>
            <a:r>
              <a:rPr lang="hu-HU" b="1" dirty="0" smtClean="0">
                <a:solidFill>
                  <a:schemeClr val="bg1"/>
                </a:solidFill>
                <a:latin typeface="+mj-lt"/>
                <a:cs typeface="+mn-cs"/>
              </a:rPr>
              <a:t>40 Mrd Ft lehívható támogatás</a:t>
            </a:r>
            <a:endParaRPr lang="hu-HU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251520" y="2852936"/>
            <a:ext cx="2376487" cy="369332"/>
          </a:xfrm>
          <a:prstGeom prst="rect">
            <a:avLst/>
          </a:prstGeom>
          <a:solidFill>
            <a:srgbClr val="0070C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54000" rIns="54000">
            <a:spAutoFit/>
          </a:bodyPr>
          <a:lstStyle/>
          <a:p>
            <a:pPr algn="ctr">
              <a:defRPr/>
            </a:pPr>
            <a:r>
              <a:rPr lang="hu-HU" b="1" dirty="0" smtClean="0">
                <a:solidFill>
                  <a:schemeClr val="bg1"/>
                </a:solidFill>
                <a:latin typeface="+mj-lt"/>
                <a:cs typeface="+mn-cs"/>
              </a:rPr>
              <a:t>Egyenlegjavító hatások</a:t>
            </a:r>
          </a:p>
        </p:txBody>
      </p: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1187624" y="3501008"/>
            <a:ext cx="2376487" cy="646331"/>
          </a:xfrm>
          <a:prstGeom prst="rect">
            <a:avLst/>
          </a:prstGeom>
          <a:solidFill>
            <a:srgbClr val="0070C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54000" rIns="54000">
            <a:spAutoFit/>
          </a:bodyPr>
          <a:lstStyle/>
          <a:p>
            <a:pPr algn="ctr">
              <a:defRPr/>
            </a:pPr>
            <a:r>
              <a:rPr lang="hu-HU" b="1" dirty="0" smtClean="0">
                <a:solidFill>
                  <a:schemeClr val="bg1"/>
                </a:solidFill>
                <a:latin typeface="+mj-lt"/>
                <a:cs typeface="+mn-cs"/>
              </a:rPr>
              <a:t>Közvetlen költségvetési hatás: 8,6 Mrd Ft</a:t>
            </a:r>
            <a:endParaRPr lang="hu-HU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1187624" y="4437112"/>
            <a:ext cx="2376487" cy="1477328"/>
          </a:xfrm>
          <a:prstGeom prst="rect">
            <a:avLst/>
          </a:prstGeom>
          <a:solidFill>
            <a:srgbClr val="0070C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54000" rIns="54000">
            <a:spAutoFit/>
          </a:bodyPr>
          <a:lstStyle/>
          <a:p>
            <a:pPr lvl="0" algn="ctr">
              <a:defRPr/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Közvetett költségvetési </a:t>
            </a:r>
            <a:r>
              <a:rPr lang="hu-HU" b="1" dirty="0" smtClean="0">
                <a:solidFill>
                  <a:prstClr val="white"/>
                </a:solidFill>
                <a:latin typeface="Calibri"/>
              </a:rPr>
              <a:t>hatás</a:t>
            </a:r>
            <a:r>
              <a:rPr lang="hu-HU" b="1" dirty="0" smtClean="0">
                <a:solidFill>
                  <a:schemeClr val="bg1"/>
                </a:solidFill>
                <a:latin typeface="+mj-lt"/>
                <a:cs typeface="+mn-cs"/>
              </a:rPr>
              <a:t>: munkahelyek megőrzéséhez és teremtéséhez való hozzájárulás</a:t>
            </a:r>
            <a:endParaRPr lang="hu-HU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27584" y="2204864"/>
            <a:ext cx="2880693" cy="369332"/>
          </a:xfrm>
          <a:prstGeom prst="rect">
            <a:avLst/>
          </a:prstGeom>
          <a:solidFill>
            <a:srgbClr val="FF9900"/>
          </a:solidFill>
          <a:ln w="317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anchor="b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b="1" dirty="0" smtClean="0">
                <a:solidFill>
                  <a:schemeClr val="tx2"/>
                </a:solidFill>
                <a:latin typeface="Calibri" pitchFamily="34" charset="0"/>
                <a:cs typeface="+mn-cs"/>
              </a:rPr>
              <a:t>Eredmények</a:t>
            </a:r>
            <a:endParaRPr lang="hu-HU" b="1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211960" y="5013176"/>
            <a:ext cx="4824722" cy="646331"/>
          </a:xfrm>
          <a:prstGeom prst="rect">
            <a:avLst/>
          </a:prstGeom>
          <a:solidFill>
            <a:srgbClr val="009900"/>
          </a:solidFill>
          <a:ln w="317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anchor="b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Működésre és fenntartásra fordítható források növekedése</a:t>
            </a:r>
            <a:endParaRPr lang="hu-HU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259632" y="299695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KÖSZÖNÖM A FIGYELMET!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4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_arcul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rum_arcul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349</Words>
  <Application>Microsoft Office PowerPoint</Application>
  <PresentationFormat>Diavetítés a képernyőre (4:3 oldalarány)</PresentationFormat>
  <Paragraphs>111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forum_arculat</vt:lpstr>
      <vt:lpstr>1_forum_arculat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Szabó Kristóf</dc:creator>
  <cp:lastModifiedBy>YpsylonDajana</cp:lastModifiedBy>
  <cp:revision>18</cp:revision>
  <dcterms:created xsi:type="dcterms:W3CDTF">2013-01-14T13:39:18Z</dcterms:created>
  <dcterms:modified xsi:type="dcterms:W3CDTF">2013-01-15T20:52:55Z</dcterms:modified>
</cp:coreProperties>
</file>